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713C3C-150A-4B80-9D5C-D1142CE4A7E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621B08D-C420-4FF5-A558-8AEB0B5C80D1}">
      <dgm:prSet/>
      <dgm:spPr/>
      <dgm:t>
        <a:bodyPr/>
        <a:lstStyle/>
        <a:p>
          <a:r>
            <a:rPr lang="es-EC"/>
            <a:t>Important rules:Change of verb tenses: if the sentence in direct style is in the past tense, in indirect style it is usually moved back one tense:</a:t>
          </a:r>
          <a:endParaRPr lang="en-US"/>
        </a:p>
      </dgm:t>
    </dgm:pt>
    <dgm:pt modelId="{DF878B7E-C8FE-40B2-9407-5B895F35D561}" type="parTrans" cxnId="{26C0CFC3-A59F-42D4-8809-3A54A7FE3806}">
      <dgm:prSet/>
      <dgm:spPr/>
      <dgm:t>
        <a:bodyPr/>
        <a:lstStyle/>
        <a:p>
          <a:endParaRPr lang="en-US"/>
        </a:p>
      </dgm:t>
    </dgm:pt>
    <dgm:pt modelId="{506864AE-F821-4829-ADA5-1CBC1B0DEEA8}" type="sibTrans" cxnId="{26C0CFC3-A59F-42D4-8809-3A54A7FE3806}">
      <dgm:prSet/>
      <dgm:spPr/>
      <dgm:t>
        <a:bodyPr/>
        <a:lstStyle/>
        <a:p>
          <a:endParaRPr lang="en-US"/>
        </a:p>
      </dgm:t>
    </dgm:pt>
    <dgm:pt modelId="{42D31A0C-72E2-43AA-8629-F802F92D7A11}">
      <dgm:prSet/>
      <dgm:spPr/>
      <dgm:t>
        <a:bodyPr/>
        <a:lstStyle/>
        <a:p>
          <a:r>
            <a:rPr lang="en-US" i="1"/>
            <a:t>Present Simple</a:t>
          </a:r>
          <a:r>
            <a:rPr lang="en-US"/>
            <a:t> → </a:t>
          </a:r>
          <a:r>
            <a:rPr lang="en-US" i="1"/>
            <a:t>Past Simple</a:t>
          </a:r>
          <a:r>
            <a:rPr lang="en-US"/>
            <a:t>: "I am happy" → She said she </a:t>
          </a:r>
          <a:r>
            <a:rPr lang="en-US" b="1"/>
            <a:t>was</a:t>
          </a:r>
          <a:r>
            <a:rPr lang="en-US"/>
            <a:t> happy.</a:t>
          </a:r>
        </a:p>
      </dgm:t>
    </dgm:pt>
    <dgm:pt modelId="{32F56847-1692-4D4E-89E7-6FBCA332F31D}" type="parTrans" cxnId="{316AEC3D-4492-4301-BB3F-37873DE4FFEB}">
      <dgm:prSet/>
      <dgm:spPr/>
      <dgm:t>
        <a:bodyPr/>
        <a:lstStyle/>
        <a:p>
          <a:endParaRPr lang="en-US"/>
        </a:p>
      </dgm:t>
    </dgm:pt>
    <dgm:pt modelId="{48F212D0-7276-49EA-AF24-6A78563E6E69}" type="sibTrans" cxnId="{316AEC3D-4492-4301-BB3F-37873DE4FFEB}">
      <dgm:prSet/>
      <dgm:spPr/>
      <dgm:t>
        <a:bodyPr/>
        <a:lstStyle/>
        <a:p>
          <a:endParaRPr lang="en-US"/>
        </a:p>
      </dgm:t>
    </dgm:pt>
    <dgm:pt modelId="{5F9E3760-623F-4F86-8594-F162C3CBC2B6}">
      <dgm:prSet/>
      <dgm:spPr/>
      <dgm:t>
        <a:bodyPr/>
        <a:lstStyle/>
        <a:p>
          <a:r>
            <a:rPr lang="en-US" i="1"/>
            <a:t>Present Continuous</a:t>
          </a:r>
          <a:r>
            <a:rPr lang="en-US"/>
            <a:t> → </a:t>
          </a:r>
          <a:r>
            <a:rPr lang="en-US" i="1"/>
            <a:t>Past Continuous</a:t>
          </a:r>
          <a:r>
            <a:rPr lang="en-US"/>
            <a:t>: "I am studying" → She said she </a:t>
          </a:r>
          <a:r>
            <a:rPr lang="en-US" b="1"/>
            <a:t>was studying</a:t>
          </a:r>
          <a:r>
            <a:rPr lang="en-US"/>
            <a:t>.</a:t>
          </a:r>
        </a:p>
      </dgm:t>
    </dgm:pt>
    <dgm:pt modelId="{1C667631-3582-4F13-9436-7BC875389AE9}" type="parTrans" cxnId="{0DE30B6C-FB2D-47D2-8BF2-59D3CE63C20E}">
      <dgm:prSet/>
      <dgm:spPr/>
      <dgm:t>
        <a:bodyPr/>
        <a:lstStyle/>
        <a:p>
          <a:endParaRPr lang="en-US"/>
        </a:p>
      </dgm:t>
    </dgm:pt>
    <dgm:pt modelId="{28D3819E-8CC5-4BA8-95AA-9ED107CD3B28}" type="sibTrans" cxnId="{0DE30B6C-FB2D-47D2-8BF2-59D3CE63C20E}">
      <dgm:prSet/>
      <dgm:spPr/>
      <dgm:t>
        <a:bodyPr/>
        <a:lstStyle/>
        <a:p>
          <a:endParaRPr lang="en-US"/>
        </a:p>
      </dgm:t>
    </dgm:pt>
    <dgm:pt modelId="{027F0906-A991-4BC0-AFD5-658657DB858F}" type="pres">
      <dgm:prSet presAssocID="{CA713C3C-150A-4B80-9D5C-D1142CE4A7EE}" presName="linear" presStyleCnt="0">
        <dgm:presLayoutVars>
          <dgm:animLvl val="lvl"/>
          <dgm:resizeHandles val="exact"/>
        </dgm:presLayoutVars>
      </dgm:prSet>
      <dgm:spPr/>
    </dgm:pt>
    <dgm:pt modelId="{1E7B537A-02A6-498D-995B-E057471DA6C2}" type="pres">
      <dgm:prSet presAssocID="{1621B08D-C420-4FF5-A558-8AEB0B5C80D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6840416-BEC4-4A0A-9D33-05814E2D11DE}" type="pres">
      <dgm:prSet presAssocID="{506864AE-F821-4829-ADA5-1CBC1B0DEEA8}" presName="spacer" presStyleCnt="0"/>
      <dgm:spPr/>
    </dgm:pt>
    <dgm:pt modelId="{2FB9F272-10FB-47F1-8789-D2EEAE07BFB8}" type="pres">
      <dgm:prSet presAssocID="{42D31A0C-72E2-43AA-8629-F802F92D7A1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EBE58-BBCC-4BE3-8996-AA608EA7F1B9}" type="pres">
      <dgm:prSet presAssocID="{48F212D0-7276-49EA-AF24-6A78563E6E69}" presName="spacer" presStyleCnt="0"/>
      <dgm:spPr/>
    </dgm:pt>
    <dgm:pt modelId="{DC6C8324-68FD-4CB1-B8E0-53D956891FDE}" type="pres">
      <dgm:prSet presAssocID="{5F9E3760-623F-4F86-8594-F162C3CBC2B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16AEC3D-4492-4301-BB3F-37873DE4FFEB}" srcId="{CA713C3C-150A-4B80-9D5C-D1142CE4A7EE}" destId="{42D31A0C-72E2-43AA-8629-F802F92D7A11}" srcOrd="1" destOrd="0" parTransId="{32F56847-1692-4D4E-89E7-6FBCA332F31D}" sibTransId="{48F212D0-7276-49EA-AF24-6A78563E6E69}"/>
    <dgm:cxn modelId="{03CDC049-0809-4597-8FCD-4597C71A46F8}" type="presOf" srcId="{42D31A0C-72E2-43AA-8629-F802F92D7A11}" destId="{2FB9F272-10FB-47F1-8789-D2EEAE07BFB8}" srcOrd="0" destOrd="0" presId="urn:microsoft.com/office/officeart/2005/8/layout/vList2"/>
    <dgm:cxn modelId="{0DE30B6C-FB2D-47D2-8BF2-59D3CE63C20E}" srcId="{CA713C3C-150A-4B80-9D5C-D1142CE4A7EE}" destId="{5F9E3760-623F-4F86-8594-F162C3CBC2B6}" srcOrd="2" destOrd="0" parTransId="{1C667631-3582-4F13-9436-7BC875389AE9}" sibTransId="{28D3819E-8CC5-4BA8-95AA-9ED107CD3B28}"/>
    <dgm:cxn modelId="{85E4966E-8D83-476B-AC16-5AB616B9AF40}" type="presOf" srcId="{1621B08D-C420-4FF5-A558-8AEB0B5C80D1}" destId="{1E7B537A-02A6-498D-995B-E057471DA6C2}" srcOrd="0" destOrd="0" presId="urn:microsoft.com/office/officeart/2005/8/layout/vList2"/>
    <dgm:cxn modelId="{07696555-6566-4A54-8A86-BC4B62C1F16D}" type="presOf" srcId="{5F9E3760-623F-4F86-8594-F162C3CBC2B6}" destId="{DC6C8324-68FD-4CB1-B8E0-53D956891FDE}" srcOrd="0" destOrd="0" presId="urn:microsoft.com/office/officeart/2005/8/layout/vList2"/>
    <dgm:cxn modelId="{43850F9B-9B9A-4509-A413-343EEADE7107}" type="presOf" srcId="{CA713C3C-150A-4B80-9D5C-D1142CE4A7EE}" destId="{027F0906-A991-4BC0-AFD5-658657DB858F}" srcOrd="0" destOrd="0" presId="urn:microsoft.com/office/officeart/2005/8/layout/vList2"/>
    <dgm:cxn modelId="{26C0CFC3-A59F-42D4-8809-3A54A7FE3806}" srcId="{CA713C3C-150A-4B80-9D5C-D1142CE4A7EE}" destId="{1621B08D-C420-4FF5-A558-8AEB0B5C80D1}" srcOrd="0" destOrd="0" parTransId="{DF878B7E-C8FE-40B2-9407-5B895F35D561}" sibTransId="{506864AE-F821-4829-ADA5-1CBC1B0DEEA8}"/>
    <dgm:cxn modelId="{E7F3BCFF-ADDA-4F31-891A-835910CF6131}" type="presParOf" srcId="{027F0906-A991-4BC0-AFD5-658657DB858F}" destId="{1E7B537A-02A6-498D-995B-E057471DA6C2}" srcOrd="0" destOrd="0" presId="urn:microsoft.com/office/officeart/2005/8/layout/vList2"/>
    <dgm:cxn modelId="{8F6C37AE-9456-43D9-A128-8E516AAAD641}" type="presParOf" srcId="{027F0906-A991-4BC0-AFD5-658657DB858F}" destId="{26840416-BEC4-4A0A-9D33-05814E2D11DE}" srcOrd="1" destOrd="0" presId="urn:microsoft.com/office/officeart/2005/8/layout/vList2"/>
    <dgm:cxn modelId="{C7A6A8AC-91F5-438C-A533-9A7E1B297561}" type="presParOf" srcId="{027F0906-A991-4BC0-AFD5-658657DB858F}" destId="{2FB9F272-10FB-47F1-8789-D2EEAE07BFB8}" srcOrd="2" destOrd="0" presId="urn:microsoft.com/office/officeart/2005/8/layout/vList2"/>
    <dgm:cxn modelId="{556F37AA-63E6-454A-A5D0-4EDFC29C6DE3}" type="presParOf" srcId="{027F0906-A991-4BC0-AFD5-658657DB858F}" destId="{7A4EBE58-BBCC-4BE3-8996-AA608EA7F1B9}" srcOrd="3" destOrd="0" presId="urn:microsoft.com/office/officeart/2005/8/layout/vList2"/>
    <dgm:cxn modelId="{9069164A-03C3-41E1-8BE6-DFAE0658533F}" type="presParOf" srcId="{027F0906-A991-4BC0-AFD5-658657DB858F}" destId="{DC6C8324-68FD-4CB1-B8E0-53D956891F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B537A-02A6-498D-995B-E057471DA6C2}">
      <dsp:nvSpPr>
        <dsp:cNvPr id="0" name=""/>
        <dsp:cNvSpPr/>
      </dsp:nvSpPr>
      <dsp:spPr>
        <a:xfrm>
          <a:off x="0" y="82380"/>
          <a:ext cx="6628804" cy="15607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300" kern="1200"/>
            <a:t>Important rules:Change of verb tenses: if the sentence in direct style is in the past tense, in indirect style it is usually moved back one tense:</a:t>
          </a:r>
          <a:endParaRPr lang="en-US" sz="2300" kern="1200"/>
        </a:p>
      </dsp:txBody>
      <dsp:txXfrm>
        <a:off x="76191" y="158571"/>
        <a:ext cx="6476422" cy="1408398"/>
      </dsp:txXfrm>
    </dsp:sp>
    <dsp:sp modelId="{2FB9F272-10FB-47F1-8789-D2EEAE07BFB8}">
      <dsp:nvSpPr>
        <dsp:cNvPr id="0" name=""/>
        <dsp:cNvSpPr/>
      </dsp:nvSpPr>
      <dsp:spPr>
        <a:xfrm>
          <a:off x="0" y="1709400"/>
          <a:ext cx="6628804" cy="156078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/>
            <a:t>Present Simple</a:t>
          </a:r>
          <a:r>
            <a:rPr lang="en-US" sz="2300" kern="1200"/>
            <a:t> → </a:t>
          </a:r>
          <a:r>
            <a:rPr lang="en-US" sz="2300" i="1" kern="1200"/>
            <a:t>Past Simple</a:t>
          </a:r>
          <a:r>
            <a:rPr lang="en-US" sz="2300" kern="1200"/>
            <a:t>: "I am happy" → She said she </a:t>
          </a:r>
          <a:r>
            <a:rPr lang="en-US" sz="2300" b="1" kern="1200"/>
            <a:t>was</a:t>
          </a:r>
          <a:r>
            <a:rPr lang="en-US" sz="2300" kern="1200"/>
            <a:t> happy.</a:t>
          </a:r>
        </a:p>
      </dsp:txBody>
      <dsp:txXfrm>
        <a:off x="76191" y="1785591"/>
        <a:ext cx="6476422" cy="1408398"/>
      </dsp:txXfrm>
    </dsp:sp>
    <dsp:sp modelId="{DC6C8324-68FD-4CB1-B8E0-53D956891FDE}">
      <dsp:nvSpPr>
        <dsp:cNvPr id="0" name=""/>
        <dsp:cNvSpPr/>
      </dsp:nvSpPr>
      <dsp:spPr>
        <a:xfrm>
          <a:off x="0" y="3336420"/>
          <a:ext cx="6628804" cy="156078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/>
            <a:t>Present Continuous</a:t>
          </a:r>
          <a:r>
            <a:rPr lang="en-US" sz="2300" kern="1200"/>
            <a:t> → </a:t>
          </a:r>
          <a:r>
            <a:rPr lang="en-US" sz="2300" i="1" kern="1200"/>
            <a:t>Past Continuous</a:t>
          </a:r>
          <a:r>
            <a:rPr lang="en-US" sz="2300" kern="1200"/>
            <a:t>: "I am studying" → She said she </a:t>
          </a:r>
          <a:r>
            <a:rPr lang="en-US" sz="2300" b="1" kern="1200"/>
            <a:t>was studying</a:t>
          </a:r>
          <a:r>
            <a:rPr lang="en-US" sz="2300" kern="1200"/>
            <a:t>.</a:t>
          </a:r>
        </a:p>
      </dsp:txBody>
      <dsp:txXfrm>
        <a:off x="76191" y="3412611"/>
        <a:ext cx="6476422" cy="1408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772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3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3218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32353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554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4955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21652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954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488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328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0052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2339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518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61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514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1330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9099E-C809-40FC-A6A3-BF5CFC40ECBE}" type="datetimeFigureOut">
              <a:rPr lang="es-EC" smtClean="0"/>
              <a:t>03/11/2024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BEBB3C-A21E-4238-BC89-F285F3D3A2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656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C5C15D-37B9-0FAB-C282-60CC273F0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4" y="609600"/>
            <a:ext cx="3843375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Reported Speech</a:t>
            </a:r>
            <a:b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(Indirect Speech)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D4213B-9E38-125C-6160-CC92AA6C5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6084" y="609601"/>
            <a:ext cx="5511296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sz="2800" dirty="0">
                <a:solidFill>
                  <a:srgbClr val="FFFFFF"/>
                </a:solidFill>
              </a:rPr>
              <a:t>Is used to relate what someone has said without quoting the exact words. Share basic examples so they can see the difference:</a:t>
            </a:r>
          </a:p>
          <a:p>
            <a:pPr algn="l">
              <a:buFont typeface="Wingdings 3" charset="2"/>
              <a:buChar char=""/>
            </a:pPr>
            <a:endParaRPr lang="en-US" sz="2800" dirty="0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sz="2800" b="1" dirty="0">
                <a:solidFill>
                  <a:srgbClr val="FFFFFF"/>
                </a:solidFill>
              </a:rPr>
              <a:t>Direct Speech</a:t>
            </a:r>
            <a:r>
              <a:rPr lang="en-US" sz="2800" dirty="0">
                <a:solidFill>
                  <a:srgbClr val="FFFFFF"/>
                </a:solidFill>
              </a:rPr>
              <a:t>: She said, "I am studying English."</a:t>
            </a:r>
          </a:p>
          <a:p>
            <a:pPr algn="l">
              <a:buFont typeface="Wingdings 3" charset="2"/>
              <a:buChar char=""/>
            </a:pPr>
            <a:r>
              <a:rPr lang="en-US" sz="2800" b="1" dirty="0">
                <a:solidFill>
                  <a:srgbClr val="FFFFFF"/>
                </a:solidFill>
              </a:rPr>
              <a:t>Reported Speech</a:t>
            </a:r>
            <a:r>
              <a:rPr lang="en-US" sz="2800" dirty="0">
                <a:solidFill>
                  <a:srgbClr val="FFFFFF"/>
                </a:solidFill>
              </a:rPr>
              <a:t>: She said that she was studying English.</a:t>
            </a: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321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uadroTexto 2">
            <a:extLst>
              <a:ext uri="{FF2B5EF4-FFF2-40B4-BE49-F238E27FC236}">
                <a16:creationId xmlns:a16="http://schemas.microsoft.com/office/drawing/2014/main" id="{509A8118-00A0-B280-084A-3E72E4930B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814702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8113D97E-FF56-1734-22C0-BCCCC5968220}"/>
              </a:ext>
            </a:extLst>
          </p:cNvPr>
          <p:cNvSpPr txBox="1"/>
          <p:nvPr/>
        </p:nvSpPr>
        <p:spPr>
          <a:xfrm>
            <a:off x="522287" y="2408128"/>
            <a:ext cx="310991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Reported Speech</a:t>
            </a:r>
            <a:b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(Indirect Speech)</a:t>
            </a: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127601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CDDC2-A85E-A4BD-5096-8565ACF57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A4A8D7C-F9E2-B239-F040-405B31C5F70A}"/>
              </a:ext>
            </a:extLst>
          </p:cNvPr>
          <p:cNvSpPr txBox="1"/>
          <p:nvPr/>
        </p:nvSpPr>
        <p:spPr>
          <a:xfrm>
            <a:off x="1566041" y="1030014"/>
            <a:ext cx="757795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Change in pronouns and possessives: Depending on the context, you must adjust the pronouns.</a:t>
            </a:r>
          </a:p>
          <a:p>
            <a:endParaRPr lang="en-US" sz="3200" dirty="0"/>
          </a:p>
          <a:p>
            <a:r>
              <a:rPr lang="en-US" sz="3200" dirty="0"/>
              <a:t>“I have a car” → He said he had a car.</a:t>
            </a:r>
          </a:p>
          <a:p>
            <a:r>
              <a:rPr lang="en-US" sz="3200" dirty="0"/>
              <a:t>Time and place words (such as “here”, “today”):</a:t>
            </a:r>
          </a:p>
          <a:p>
            <a:endParaRPr lang="en-US" sz="3200" dirty="0"/>
          </a:p>
          <a:p>
            <a:r>
              <a:rPr lang="en-US" sz="3200" dirty="0"/>
              <a:t>“I will go there tomorrow” → He said he would go there the next day.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6732683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190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Reported Speech (Indirect Speech)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Contabilidad Fukaura Comercial</dc:creator>
  <cp:lastModifiedBy>Contabilidad Fukaura Comercial</cp:lastModifiedBy>
  <cp:revision>1</cp:revision>
  <dcterms:created xsi:type="dcterms:W3CDTF">2024-11-04T03:01:28Z</dcterms:created>
  <dcterms:modified xsi:type="dcterms:W3CDTF">2024-11-04T03:11:19Z</dcterms:modified>
</cp:coreProperties>
</file>